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76" r:id="rId3"/>
    <p:sldId id="257" r:id="rId4"/>
    <p:sldId id="259" r:id="rId5"/>
    <p:sldId id="260" r:id="rId6"/>
    <p:sldId id="258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820D8-A82C-534F-8A72-D57894F6AE95}" v="629" dt="2025-12-09T19:25:53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58"/>
    <p:restoredTop sz="94681"/>
  </p:normalViewPr>
  <p:slideViewPr>
    <p:cSldViewPr snapToGrid="0">
      <p:cViewPr varScale="1">
        <p:scale>
          <a:sx n="78" d="100"/>
          <a:sy n="78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4E36F-D885-4C7D-895D-AC9D634C21B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77DED1-77F4-40D9-AD9C-059E3CF1F524}">
      <dgm:prSet/>
      <dgm:spPr/>
      <dgm:t>
        <a:bodyPr/>
        <a:lstStyle/>
        <a:p>
          <a:r>
            <a:rPr lang="en-US"/>
            <a:t>Damping!</a:t>
          </a:r>
        </a:p>
      </dgm:t>
    </dgm:pt>
    <dgm:pt modelId="{9329A64D-B9A6-4793-9205-BB4D05A81B8C}" type="parTrans" cxnId="{FFD7DA1F-3159-4D26-89FD-B7D4886E1C9E}">
      <dgm:prSet/>
      <dgm:spPr/>
      <dgm:t>
        <a:bodyPr/>
        <a:lstStyle/>
        <a:p>
          <a:endParaRPr lang="en-US"/>
        </a:p>
      </dgm:t>
    </dgm:pt>
    <dgm:pt modelId="{FFDE6072-29F4-439C-870B-C20472F7A858}" type="sibTrans" cxnId="{FFD7DA1F-3159-4D26-89FD-B7D4886E1C9E}">
      <dgm:prSet/>
      <dgm:spPr/>
      <dgm:t>
        <a:bodyPr/>
        <a:lstStyle/>
        <a:p>
          <a:endParaRPr lang="en-US"/>
        </a:p>
      </dgm:t>
    </dgm:pt>
    <dgm:pt modelId="{EE60ECCB-DEA1-4219-A740-474C59BDCF5D}">
      <dgm:prSet/>
      <dgm:spPr/>
      <dgm:t>
        <a:bodyPr/>
        <a:lstStyle/>
        <a:p>
          <a:r>
            <a:rPr lang="en-US"/>
            <a:t>Further analysis!</a:t>
          </a:r>
        </a:p>
      </dgm:t>
    </dgm:pt>
    <dgm:pt modelId="{8EF07137-BD36-44D8-B47F-61F15624769E}" type="parTrans" cxnId="{9ECFA115-DE9B-48E3-AB92-C559D7B7B9E7}">
      <dgm:prSet/>
      <dgm:spPr/>
      <dgm:t>
        <a:bodyPr/>
        <a:lstStyle/>
        <a:p>
          <a:endParaRPr lang="en-US"/>
        </a:p>
      </dgm:t>
    </dgm:pt>
    <dgm:pt modelId="{B640C872-DE4B-4153-A1C5-416097068BEF}" type="sibTrans" cxnId="{9ECFA115-DE9B-48E3-AB92-C559D7B7B9E7}">
      <dgm:prSet/>
      <dgm:spPr/>
      <dgm:t>
        <a:bodyPr/>
        <a:lstStyle/>
        <a:p>
          <a:endParaRPr lang="en-US"/>
        </a:p>
      </dgm:t>
    </dgm:pt>
    <dgm:pt modelId="{B78449AD-CA5E-4994-8989-FA8758A2F95D}">
      <dgm:prSet/>
      <dgm:spPr/>
      <dgm:t>
        <a:bodyPr/>
        <a:lstStyle/>
        <a:p>
          <a:r>
            <a:rPr lang="en-US"/>
            <a:t>Rotating solutions.</a:t>
          </a:r>
        </a:p>
      </dgm:t>
    </dgm:pt>
    <dgm:pt modelId="{382E5CF2-2B31-4497-9088-1011016B5A12}" type="parTrans" cxnId="{519B4408-2F31-472B-8B30-AA6601BB4E60}">
      <dgm:prSet/>
      <dgm:spPr/>
      <dgm:t>
        <a:bodyPr/>
        <a:lstStyle/>
        <a:p>
          <a:endParaRPr lang="en-US"/>
        </a:p>
      </dgm:t>
    </dgm:pt>
    <dgm:pt modelId="{7C291C0F-1B7A-4761-9984-38F9C4BF38CD}" type="sibTrans" cxnId="{519B4408-2F31-472B-8B30-AA6601BB4E60}">
      <dgm:prSet/>
      <dgm:spPr/>
      <dgm:t>
        <a:bodyPr/>
        <a:lstStyle/>
        <a:p>
          <a:endParaRPr lang="en-US"/>
        </a:p>
      </dgm:t>
    </dgm:pt>
    <dgm:pt modelId="{2AFFAD66-DE5E-457A-A427-2448F237C84B}">
      <dgm:prSet/>
      <dgm:spPr/>
      <dgm:t>
        <a:bodyPr/>
        <a:lstStyle/>
        <a:p>
          <a:r>
            <a:rPr lang="en-US"/>
            <a:t>More chaos and bifurcations, more than stable pi equilibrium.</a:t>
          </a:r>
        </a:p>
      </dgm:t>
    </dgm:pt>
    <dgm:pt modelId="{18A2DF04-4536-456F-88AC-DDA44D544248}" type="parTrans" cxnId="{D5310320-E481-4633-B5F8-F6468C0B0C9D}">
      <dgm:prSet/>
      <dgm:spPr/>
      <dgm:t>
        <a:bodyPr/>
        <a:lstStyle/>
        <a:p>
          <a:endParaRPr lang="en-US"/>
        </a:p>
      </dgm:t>
    </dgm:pt>
    <dgm:pt modelId="{9482595A-B1DE-4639-A4E7-628017894902}" type="sibTrans" cxnId="{D5310320-E481-4633-B5F8-F6468C0B0C9D}">
      <dgm:prSet/>
      <dgm:spPr/>
      <dgm:t>
        <a:bodyPr/>
        <a:lstStyle/>
        <a:p>
          <a:endParaRPr lang="en-US"/>
        </a:p>
      </dgm:t>
    </dgm:pt>
    <dgm:pt modelId="{11394019-B3E8-4B7F-AD68-83FDCB57094C}">
      <dgm:prSet/>
      <dgm:spPr/>
      <dgm:t>
        <a:bodyPr/>
        <a:lstStyle/>
        <a:p>
          <a:r>
            <a:rPr lang="en-US"/>
            <a:t>Hamiltonian and phase-space.</a:t>
          </a:r>
        </a:p>
      </dgm:t>
    </dgm:pt>
    <dgm:pt modelId="{8AAD2183-77F8-466D-8A78-7D42E689D473}" type="parTrans" cxnId="{FBBF5828-A706-4F8D-94A3-14C8E4EA5375}">
      <dgm:prSet/>
      <dgm:spPr/>
      <dgm:t>
        <a:bodyPr/>
        <a:lstStyle/>
        <a:p>
          <a:endParaRPr lang="en-US"/>
        </a:p>
      </dgm:t>
    </dgm:pt>
    <dgm:pt modelId="{78FAAC02-D9CC-45AF-AF6F-95A2F9F74946}" type="sibTrans" cxnId="{FBBF5828-A706-4F8D-94A3-14C8E4EA5375}">
      <dgm:prSet/>
      <dgm:spPr/>
      <dgm:t>
        <a:bodyPr/>
        <a:lstStyle/>
        <a:p>
          <a:endParaRPr lang="en-US"/>
        </a:p>
      </dgm:t>
    </dgm:pt>
    <dgm:pt modelId="{BE4A54DD-50BC-F848-B4DC-50753235B19C}" type="pres">
      <dgm:prSet presAssocID="{2564E36F-D885-4C7D-895D-AC9D634C21B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0037C4-79A3-C843-B49C-2618678EE2FC}" type="pres">
      <dgm:prSet presAssocID="{F577DED1-77F4-40D9-AD9C-059E3CF1F524}" presName="hierRoot1" presStyleCnt="0"/>
      <dgm:spPr/>
    </dgm:pt>
    <dgm:pt modelId="{57121A84-690D-3E47-AC23-C6BC340C1604}" type="pres">
      <dgm:prSet presAssocID="{F577DED1-77F4-40D9-AD9C-059E3CF1F524}" presName="composite" presStyleCnt="0"/>
      <dgm:spPr/>
    </dgm:pt>
    <dgm:pt modelId="{8A094DB6-177D-6247-8DAE-5EF9637EFA84}" type="pres">
      <dgm:prSet presAssocID="{F577DED1-77F4-40D9-AD9C-059E3CF1F524}" presName="background" presStyleLbl="node0" presStyleIdx="0" presStyleCnt="2"/>
      <dgm:spPr/>
    </dgm:pt>
    <dgm:pt modelId="{0BCFCCFF-7DC5-664D-B28F-ED7BC15263E9}" type="pres">
      <dgm:prSet presAssocID="{F577DED1-77F4-40D9-AD9C-059E3CF1F524}" presName="text" presStyleLbl="fgAcc0" presStyleIdx="0" presStyleCnt="2">
        <dgm:presLayoutVars>
          <dgm:chPref val="3"/>
        </dgm:presLayoutVars>
      </dgm:prSet>
      <dgm:spPr/>
    </dgm:pt>
    <dgm:pt modelId="{F7BE3C91-0BDB-8B49-A9E1-B07615F783AB}" type="pres">
      <dgm:prSet presAssocID="{F577DED1-77F4-40D9-AD9C-059E3CF1F524}" presName="hierChild2" presStyleCnt="0"/>
      <dgm:spPr/>
    </dgm:pt>
    <dgm:pt modelId="{A6A2BE9A-1108-7D4C-869F-44B77321CD42}" type="pres">
      <dgm:prSet presAssocID="{EE60ECCB-DEA1-4219-A740-474C59BDCF5D}" presName="hierRoot1" presStyleCnt="0"/>
      <dgm:spPr/>
    </dgm:pt>
    <dgm:pt modelId="{20BC808E-A8E5-AA46-883C-8BE42F4DB4D7}" type="pres">
      <dgm:prSet presAssocID="{EE60ECCB-DEA1-4219-A740-474C59BDCF5D}" presName="composite" presStyleCnt="0"/>
      <dgm:spPr/>
    </dgm:pt>
    <dgm:pt modelId="{F9C9237B-5AD9-614A-9325-01C063883246}" type="pres">
      <dgm:prSet presAssocID="{EE60ECCB-DEA1-4219-A740-474C59BDCF5D}" presName="background" presStyleLbl="node0" presStyleIdx="1" presStyleCnt="2"/>
      <dgm:spPr/>
    </dgm:pt>
    <dgm:pt modelId="{18DB3E5A-3309-B746-A6CC-99F554F32583}" type="pres">
      <dgm:prSet presAssocID="{EE60ECCB-DEA1-4219-A740-474C59BDCF5D}" presName="text" presStyleLbl="fgAcc0" presStyleIdx="1" presStyleCnt="2">
        <dgm:presLayoutVars>
          <dgm:chPref val="3"/>
        </dgm:presLayoutVars>
      </dgm:prSet>
      <dgm:spPr/>
    </dgm:pt>
    <dgm:pt modelId="{EAB61D46-D86D-564B-B62A-DA821D5447ED}" type="pres">
      <dgm:prSet presAssocID="{EE60ECCB-DEA1-4219-A740-474C59BDCF5D}" presName="hierChild2" presStyleCnt="0"/>
      <dgm:spPr/>
    </dgm:pt>
    <dgm:pt modelId="{22942CC6-5AF6-E149-B348-78F42B0D3256}" type="pres">
      <dgm:prSet presAssocID="{382E5CF2-2B31-4497-9088-1011016B5A12}" presName="Name10" presStyleLbl="parChTrans1D2" presStyleIdx="0" presStyleCnt="3"/>
      <dgm:spPr/>
    </dgm:pt>
    <dgm:pt modelId="{65E47BEC-5330-974C-AB5B-CB0875666086}" type="pres">
      <dgm:prSet presAssocID="{B78449AD-CA5E-4994-8989-FA8758A2F95D}" presName="hierRoot2" presStyleCnt="0"/>
      <dgm:spPr/>
    </dgm:pt>
    <dgm:pt modelId="{30B4ED2B-3FB9-2049-93BF-FCA06DF0778E}" type="pres">
      <dgm:prSet presAssocID="{B78449AD-CA5E-4994-8989-FA8758A2F95D}" presName="composite2" presStyleCnt="0"/>
      <dgm:spPr/>
    </dgm:pt>
    <dgm:pt modelId="{463320CF-8BCC-744E-BF34-4995A0DB137C}" type="pres">
      <dgm:prSet presAssocID="{B78449AD-CA5E-4994-8989-FA8758A2F95D}" presName="background2" presStyleLbl="node2" presStyleIdx="0" presStyleCnt="3"/>
      <dgm:spPr/>
    </dgm:pt>
    <dgm:pt modelId="{36A8AF10-9ED2-1F4B-81AC-FA02C7FDFD77}" type="pres">
      <dgm:prSet presAssocID="{B78449AD-CA5E-4994-8989-FA8758A2F95D}" presName="text2" presStyleLbl="fgAcc2" presStyleIdx="0" presStyleCnt="3">
        <dgm:presLayoutVars>
          <dgm:chPref val="3"/>
        </dgm:presLayoutVars>
      </dgm:prSet>
      <dgm:spPr/>
    </dgm:pt>
    <dgm:pt modelId="{510A4A61-F591-1245-87DB-E393C31BA18B}" type="pres">
      <dgm:prSet presAssocID="{B78449AD-CA5E-4994-8989-FA8758A2F95D}" presName="hierChild3" presStyleCnt="0"/>
      <dgm:spPr/>
    </dgm:pt>
    <dgm:pt modelId="{91C97CA1-9D9B-FA4D-9D26-10F6E3CBDB12}" type="pres">
      <dgm:prSet presAssocID="{18A2DF04-4536-456F-88AC-DDA44D544248}" presName="Name10" presStyleLbl="parChTrans1D2" presStyleIdx="1" presStyleCnt="3"/>
      <dgm:spPr/>
    </dgm:pt>
    <dgm:pt modelId="{AC972E79-F1D4-F341-85DA-E1C0DAE27414}" type="pres">
      <dgm:prSet presAssocID="{2AFFAD66-DE5E-457A-A427-2448F237C84B}" presName="hierRoot2" presStyleCnt="0"/>
      <dgm:spPr/>
    </dgm:pt>
    <dgm:pt modelId="{F06455E6-38D1-C548-B00D-BDBE894D82C4}" type="pres">
      <dgm:prSet presAssocID="{2AFFAD66-DE5E-457A-A427-2448F237C84B}" presName="composite2" presStyleCnt="0"/>
      <dgm:spPr/>
    </dgm:pt>
    <dgm:pt modelId="{47568532-0F46-7E4F-B1C2-0430C56B4AFA}" type="pres">
      <dgm:prSet presAssocID="{2AFFAD66-DE5E-457A-A427-2448F237C84B}" presName="background2" presStyleLbl="node2" presStyleIdx="1" presStyleCnt="3"/>
      <dgm:spPr/>
    </dgm:pt>
    <dgm:pt modelId="{6D2FB2B2-0FB5-F44C-B77D-8BC818598153}" type="pres">
      <dgm:prSet presAssocID="{2AFFAD66-DE5E-457A-A427-2448F237C84B}" presName="text2" presStyleLbl="fgAcc2" presStyleIdx="1" presStyleCnt="3">
        <dgm:presLayoutVars>
          <dgm:chPref val="3"/>
        </dgm:presLayoutVars>
      </dgm:prSet>
      <dgm:spPr/>
    </dgm:pt>
    <dgm:pt modelId="{F8991718-F461-004A-BA76-A32D89D15290}" type="pres">
      <dgm:prSet presAssocID="{2AFFAD66-DE5E-457A-A427-2448F237C84B}" presName="hierChild3" presStyleCnt="0"/>
      <dgm:spPr/>
    </dgm:pt>
    <dgm:pt modelId="{71E0F3F2-9392-E94B-B9FF-269420EDC63D}" type="pres">
      <dgm:prSet presAssocID="{8AAD2183-77F8-466D-8A78-7D42E689D473}" presName="Name10" presStyleLbl="parChTrans1D2" presStyleIdx="2" presStyleCnt="3"/>
      <dgm:spPr/>
    </dgm:pt>
    <dgm:pt modelId="{B310A9A0-AECC-0446-9BDC-DEB35A7BEFD2}" type="pres">
      <dgm:prSet presAssocID="{11394019-B3E8-4B7F-AD68-83FDCB57094C}" presName="hierRoot2" presStyleCnt="0"/>
      <dgm:spPr/>
    </dgm:pt>
    <dgm:pt modelId="{87EE93D8-5EAA-D84E-A8A8-970AC504A905}" type="pres">
      <dgm:prSet presAssocID="{11394019-B3E8-4B7F-AD68-83FDCB57094C}" presName="composite2" presStyleCnt="0"/>
      <dgm:spPr/>
    </dgm:pt>
    <dgm:pt modelId="{962C0D08-38C7-BE4E-8E32-76973A6252DD}" type="pres">
      <dgm:prSet presAssocID="{11394019-B3E8-4B7F-AD68-83FDCB57094C}" presName="background2" presStyleLbl="node2" presStyleIdx="2" presStyleCnt="3"/>
      <dgm:spPr/>
    </dgm:pt>
    <dgm:pt modelId="{16C995B7-B6B7-0A49-BD5B-96C0D20DA0D4}" type="pres">
      <dgm:prSet presAssocID="{11394019-B3E8-4B7F-AD68-83FDCB57094C}" presName="text2" presStyleLbl="fgAcc2" presStyleIdx="2" presStyleCnt="3">
        <dgm:presLayoutVars>
          <dgm:chPref val="3"/>
        </dgm:presLayoutVars>
      </dgm:prSet>
      <dgm:spPr/>
    </dgm:pt>
    <dgm:pt modelId="{BC6450BF-64FD-1449-B20B-5AE2F88039E6}" type="pres">
      <dgm:prSet presAssocID="{11394019-B3E8-4B7F-AD68-83FDCB57094C}" presName="hierChild3" presStyleCnt="0"/>
      <dgm:spPr/>
    </dgm:pt>
  </dgm:ptLst>
  <dgm:cxnLst>
    <dgm:cxn modelId="{8C99DF05-EC1A-D243-9255-B0E174B9A1F3}" type="presOf" srcId="{382E5CF2-2B31-4497-9088-1011016B5A12}" destId="{22942CC6-5AF6-E149-B348-78F42B0D3256}" srcOrd="0" destOrd="0" presId="urn:microsoft.com/office/officeart/2005/8/layout/hierarchy1"/>
    <dgm:cxn modelId="{519B4408-2F31-472B-8B30-AA6601BB4E60}" srcId="{EE60ECCB-DEA1-4219-A740-474C59BDCF5D}" destId="{B78449AD-CA5E-4994-8989-FA8758A2F95D}" srcOrd="0" destOrd="0" parTransId="{382E5CF2-2B31-4497-9088-1011016B5A12}" sibTransId="{7C291C0F-1B7A-4761-9984-38F9C4BF38CD}"/>
    <dgm:cxn modelId="{9ECFA115-DE9B-48E3-AB92-C559D7B7B9E7}" srcId="{2564E36F-D885-4C7D-895D-AC9D634C21B5}" destId="{EE60ECCB-DEA1-4219-A740-474C59BDCF5D}" srcOrd="1" destOrd="0" parTransId="{8EF07137-BD36-44D8-B47F-61F15624769E}" sibTransId="{B640C872-DE4B-4153-A1C5-416097068BEF}"/>
    <dgm:cxn modelId="{FFD7DA1F-3159-4D26-89FD-B7D4886E1C9E}" srcId="{2564E36F-D885-4C7D-895D-AC9D634C21B5}" destId="{F577DED1-77F4-40D9-AD9C-059E3CF1F524}" srcOrd="0" destOrd="0" parTransId="{9329A64D-B9A6-4793-9205-BB4D05A81B8C}" sibTransId="{FFDE6072-29F4-439C-870B-C20472F7A858}"/>
    <dgm:cxn modelId="{D5310320-E481-4633-B5F8-F6468C0B0C9D}" srcId="{EE60ECCB-DEA1-4219-A740-474C59BDCF5D}" destId="{2AFFAD66-DE5E-457A-A427-2448F237C84B}" srcOrd="1" destOrd="0" parTransId="{18A2DF04-4536-456F-88AC-DDA44D544248}" sibTransId="{9482595A-B1DE-4639-A4E7-628017894902}"/>
    <dgm:cxn modelId="{1F1B0428-76CD-BF48-BC50-104E98B5FFB0}" type="presOf" srcId="{2564E36F-D885-4C7D-895D-AC9D634C21B5}" destId="{BE4A54DD-50BC-F848-B4DC-50753235B19C}" srcOrd="0" destOrd="0" presId="urn:microsoft.com/office/officeart/2005/8/layout/hierarchy1"/>
    <dgm:cxn modelId="{FBBF5828-A706-4F8D-94A3-14C8E4EA5375}" srcId="{EE60ECCB-DEA1-4219-A740-474C59BDCF5D}" destId="{11394019-B3E8-4B7F-AD68-83FDCB57094C}" srcOrd="2" destOrd="0" parTransId="{8AAD2183-77F8-466D-8A78-7D42E689D473}" sibTransId="{78FAAC02-D9CC-45AF-AF6F-95A2F9F74946}"/>
    <dgm:cxn modelId="{92937730-2FB4-C343-A000-62717E3031F5}" type="presOf" srcId="{8AAD2183-77F8-466D-8A78-7D42E689D473}" destId="{71E0F3F2-9392-E94B-B9FF-269420EDC63D}" srcOrd="0" destOrd="0" presId="urn:microsoft.com/office/officeart/2005/8/layout/hierarchy1"/>
    <dgm:cxn modelId="{A87E7C43-BA57-8A4B-9F25-5663CCB250B2}" type="presOf" srcId="{2AFFAD66-DE5E-457A-A427-2448F237C84B}" destId="{6D2FB2B2-0FB5-F44C-B77D-8BC818598153}" srcOrd="0" destOrd="0" presId="urn:microsoft.com/office/officeart/2005/8/layout/hierarchy1"/>
    <dgm:cxn modelId="{33B05E7A-825A-F44A-A197-A42B93DA3BB3}" type="presOf" srcId="{11394019-B3E8-4B7F-AD68-83FDCB57094C}" destId="{16C995B7-B6B7-0A49-BD5B-96C0D20DA0D4}" srcOrd="0" destOrd="0" presId="urn:microsoft.com/office/officeart/2005/8/layout/hierarchy1"/>
    <dgm:cxn modelId="{DCB6EC84-BE17-E548-9BC7-8805CDCDC673}" type="presOf" srcId="{F577DED1-77F4-40D9-AD9C-059E3CF1F524}" destId="{0BCFCCFF-7DC5-664D-B28F-ED7BC15263E9}" srcOrd="0" destOrd="0" presId="urn:microsoft.com/office/officeart/2005/8/layout/hierarchy1"/>
    <dgm:cxn modelId="{EA49989E-BF36-B746-8838-C4AD3465B702}" type="presOf" srcId="{B78449AD-CA5E-4994-8989-FA8758A2F95D}" destId="{36A8AF10-9ED2-1F4B-81AC-FA02C7FDFD77}" srcOrd="0" destOrd="0" presId="urn:microsoft.com/office/officeart/2005/8/layout/hierarchy1"/>
    <dgm:cxn modelId="{C03A16B6-EE88-394C-90E6-0D7BE4A8BC59}" type="presOf" srcId="{18A2DF04-4536-456F-88AC-DDA44D544248}" destId="{91C97CA1-9D9B-FA4D-9D26-10F6E3CBDB12}" srcOrd="0" destOrd="0" presId="urn:microsoft.com/office/officeart/2005/8/layout/hierarchy1"/>
    <dgm:cxn modelId="{AC362CD2-A2F6-9E4F-9ED2-AE045D87028B}" type="presOf" srcId="{EE60ECCB-DEA1-4219-A740-474C59BDCF5D}" destId="{18DB3E5A-3309-B746-A6CC-99F554F32583}" srcOrd="0" destOrd="0" presId="urn:microsoft.com/office/officeart/2005/8/layout/hierarchy1"/>
    <dgm:cxn modelId="{8F185E45-B020-3D42-BA28-BD29BFF3DC74}" type="presParOf" srcId="{BE4A54DD-50BC-F848-B4DC-50753235B19C}" destId="{320037C4-79A3-C843-B49C-2618678EE2FC}" srcOrd="0" destOrd="0" presId="urn:microsoft.com/office/officeart/2005/8/layout/hierarchy1"/>
    <dgm:cxn modelId="{CC575E89-5025-454E-863E-C801308B5B90}" type="presParOf" srcId="{320037C4-79A3-C843-B49C-2618678EE2FC}" destId="{57121A84-690D-3E47-AC23-C6BC340C1604}" srcOrd="0" destOrd="0" presId="urn:microsoft.com/office/officeart/2005/8/layout/hierarchy1"/>
    <dgm:cxn modelId="{51C89595-FFD7-0E40-B0A6-8DD910871B1C}" type="presParOf" srcId="{57121A84-690D-3E47-AC23-C6BC340C1604}" destId="{8A094DB6-177D-6247-8DAE-5EF9637EFA84}" srcOrd="0" destOrd="0" presId="urn:microsoft.com/office/officeart/2005/8/layout/hierarchy1"/>
    <dgm:cxn modelId="{A2FD1569-E505-1445-9DDC-17FC8DDC2ED9}" type="presParOf" srcId="{57121A84-690D-3E47-AC23-C6BC340C1604}" destId="{0BCFCCFF-7DC5-664D-B28F-ED7BC15263E9}" srcOrd="1" destOrd="0" presId="urn:microsoft.com/office/officeart/2005/8/layout/hierarchy1"/>
    <dgm:cxn modelId="{AEC9256E-9CB4-8746-A970-772C0A66EECE}" type="presParOf" srcId="{320037C4-79A3-C843-B49C-2618678EE2FC}" destId="{F7BE3C91-0BDB-8B49-A9E1-B07615F783AB}" srcOrd="1" destOrd="0" presId="urn:microsoft.com/office/officeart/2005/8/layout/hierarchy1"/>
    <dgm:cxn modelId="{F54D1FBC-613C-5340-AF8E-E0B6FD01C8CC}" type="presParOf" srcId="{BE4A54DD-50BC-F848-B4DC-50753235B19C}" destId="{A6A2BE9A-1108-7D4C-869F-44B77321CD42}" srcOrd="1" destOrd="0" presId="urn:microsoft.com/office/officeart/2005/8/layout/hierarchy1"/>
    <dgm:cxn modelId="{43529E2F-4267-394B-A7CE-82ADCE2C83B6}" type="presParOf" srcId="{A6A2BE9A-1108-7D4C-869F-44B77321CD42}" destId="{20BC808E-A8E5-AA46-883C-8BE42F4DB4D7}" srcOrd="0" destOrd="0" presId="urn:microsoft.com/office/officeart/2005/8/layout/hierarchy1"/>
    <dgm:cxn modelId="{ED68523A-D57C-D140-BB0A-080C84D7CD0D}" type="presParOf" srcId="{20BC808E-A8E5-AA46-883C-8BE42F4DB4D7}" destId="{F9C9237B-5AD9-614A-9325-01C063883246}" srcOrd="0" destOrd="0" presId="urn:microsoft.com/office/officeart/2005/8/layout/hierarchy1"/>
    <dgm:cxn modelId="{FAA80E39-AD09-E94C-BA36-4BF41E49A148}" type="presParOf" srcId="{20BC808E-A8E5-AA46-883C-8BE42F4DB4D7}" destId="{18DB3E5A-3309-B746-A6CC-99F554F32583}" srcOrd="1" destOrd="0" presId="urn:microsoft.com/office/officeart/2005/8/layout/hierarchy1"/>
    <dgm:cxn modelId="{F6E244AC-0FC4-554F-8698-8BACC7E855CE}" type="presParOf" srcId="{A6A2BE9A-1108-7D4C-869F-44B77321CD42}" destId="{EAB61D46-D86D-564B-B62A-DA821D5447ED}" srcOrd="1" destOrd="0" presId="urn:microsoft.com/office/officeart/2005/8/layout/hierarchy1"/>
    <dgm:cxn modelId="{9FE291F5-9CDF-E74B-B0F5-86D00AC00C0D}" type="presParOf" srcId="{EAB61D46-D86D-564B-B62A-DA821D5447ED}" destId="{22942CC6-5AF6-E149-B348-78F42B0D3256}" srcOrd="0" destOrd="0" presId="urn:microsoft.com/office/officeart/2005/8/layout/hierarchy1"/>
    <dgm:cxn modelId="{378452A1-E659-8140-A579-0A939CEFFD4D}" type="presParOf" srcId="{EAB61D46-D86D-564B-B62A-DA821D5447ED}" destId="{65E47BEC-5330-974C-AB5B-CB0875666086}" srcOrd="1" destOrd="0" presId="urn:microsoft.com/office/officeart/2005/8/layout/hierarchy1"/>
    <dgm:cxn modelId="{501D25EC-549C-0543-B19E-20645F8ED165}" type="presParOf" srcId="{65E47BEC-5330-974C-AB5B-CB0875666086}" destId="{30B4ED2B-3FB9-2049-93BF-FCA06DF0778E}" srcOrd="0" destOrd="0" presId="urn:microsoft.com/office/officeart/2005/8/layout/hierarchy1"/>
    <dgm:cxn modelId="{1B94BEB4-8D23-3248-B5A4-934DAA7E49DD}" type="presParOf" srcId="{30B4ED2B-3FB9-2049-93BF-FCA06DF0778E}" destId="{463320CF-8BCC-744E-BF34-4995A0DB137C}" srcOrd="0" destOrd="0" presId="urn:microsoft.com/office/officeart/2005/8/layout/hierarchy1"/>
    <dgm:cxn modelId="{12FB79A9-BB70-334A-B969-9CB98C761AEB}" type="presParOf" srcId="{30B4ED2B-3FB9-2049-93BF-FCA06DF0778E}" destId="{36A8AF10-9ED2-1F4B-81AC-FA02C7FDFD77}" srcOrd="1" destOrd="0" presId="urn:microsoft.com/office/officeart/2005/8/layout/hierarchy1"/>
    <dgm:cxn modelId="{5027FF99-605F-9D45-918C-D396795A7C64}" type="presParOf" srcId="{65E47BEC-5330-974C-AB5B-CB0875666086}" destId="{510A4A61-F591-1245-87DB-E393C31BA18B}" srcOrd="1" destOrd="0" presId="urn:microsoft.com/office/officeart/2005/8/layout/hierarchy1"/>
    <dgm:cxn modelId="{2A0F6CFA-2E7B-4441-970F-8F3C5664FB7E}" type="presParOf" srcId="{EAB61D46-D86D-564B-B62A-DA821D5447ED}" destId="{91C97CA1-9D9B-FA4D-9D26-10F6E3CBDB12}" srcOrd="2" destOrd="0" presId="urn:microsoft.com/office/officeart/2005/8/layout/hierarchy1"/>
    <dgm:cxn modelId="{11A8877A-A80B-A04C-8985-551E62AF0A3F}" type="presParOf" srcId="{EAB61D46-D86D-564B-B62A-DA821D5447ED}" destId="{AC972E79-F1D4-F341-85DA-E1C0DAE27414}" srcOrd="3" destOrd="0" presId="urn:microsoft.com/office/officeart/2005/8/layout/hierarchy1"/>
    <dgm:cxn modelId="{08EAA813-8B74-3B4A-B8CD-B0083FE39C95}" type="presParOf" srcId="{AC972E79-F1D4-F341-85DA-E1C0DAE27414}" destId="{F06455E6-38D1-C548-B00D-BDBE894D82C4}" srcOrd="0" destOrd="0" presId="urn:microsoft.com/office/officeart/2005/8/layout/hierarchy1"/>
    <dgm:cxn modelId="{B6C165A3-909B-C940-BA57-B92C05B60866}" type="presParOf" srcId="{F06455E6-38D1-C548-B00D-BDBE894D82C4}" destId="{47568532-0F46-7E4F-B1C2-0430C56B4AFA}" srcOrd="0" destOrd="0" presId="urn:microsoft.com/office/officeart/2005/8/layout/hierarchy1"/>
    <dgm:cxn modelId="{EF1D8A3D-4C9E-CE49-A2BB-4AEEE57A5B05}" type="presParOf" srcId="{F06455E6-38D1-C548-B00D-BDBE894D82C4}" destId="{6D2FB2B2-0FB5-F44C-B77D-8BC818598153}" srcOrd="1" destOrd="0" presId="urn:microsoft.com/office/officeart/2005/8/layout/hierarchy1"/>
    <dgm:cxn modelId="{B060EAA3-CDF3-A14C-BF71-4523CAD68983}" type="presParOf" srcId="{AC972E79-F1D4-F341-85DA-E1C0DAE27414}" destId="{F8991718-F461-004A-BA76-A32D89D15290}" srcOrd="1" destOrd="0" presId="urn:microsoft.com/office/officeart/2005/8/layout/hierarchy1"/>
    <dgm:cxn modelId="{F63B5365-79EA-E145-B4FE-9F92A0C86606}" type="presParOf" srcId="{EAB61D46-D86D-564B-B62A-DA821D5447ED}" destId="{71E0F3F2-9392-E94B-B9FF-269420EDC63D}" srcOrd="4" destOrd="0" presId="urn:microsoft.com/office/officeart/2005/8/layout/hierarchy1"/>
    <dgm:cxn modelId="{2C456EA4-3DBB-654E-9C0D-2396D46F89BA}" type="presParOf" srcId="{EAB61D46-D86D-564B-B62A-DA821D5447ED}" destId="{B310A9A0-AECC-0446-9BDC-DEB35A7BEFD2}" srcOrd="5" destOrd="0" presId="urn:microsoft.com/office/officeart/2005/8/layout/hierarchy1"/>
    <dgm:cxn modelId="{5B429940-E1B0-F54A-8F93-8BA170076C3B}" type="presParOf" srcId="{B310A9A0-AECC-0446-9BDC-DEB35A7BEFD2}" destId="{87EE93D8-5EAA-D84E-A8A8-970AC504A905}" srcOrd="0" destOrd="0" presId="urn:microsoft.com/office/officeart/2005/8/layout/hierarchy1"/>
    <dgm:cxn modelId="{7CDB7E82-AEFA-4E49-95D5-9E8EC3E1E3EB}" type="presParOf" srcId="{87EE93D8-5EAA-D84E-A8A8-970AC504A905}" destId="{962C0D08-38C7-BE4E-8E32-76973A6252DD}" srcOrd="0" destOrd="0" presId="urn:microsoft.com/office/officeart/2005/8/layout/hierarchy1"/>
    <dgm:cxn modelId="{8EE0FAB8-F4FF-DE42-8D5B-EAC5A639EF02}" type="presParOf" srcId="{87EE93D8-5EAA-D84E-A8A8-970AC504A905}" destId="{16C995B7-B6B7-0A49-BD5B-96C0D20DA0D4}" srcOrd="1" destOrd="0" presId="urn:microsoft.com/office/officeart/2005/8/layout/hierarchy1"/>
    <dgm:cxn modelId="{B1BF9E57-2927-1F42-98CA-0F5C62ABFB8D}" type="presParOf" srcId="{B310A9A0-AECC-0446-9BDC-DEB35A7BEFD2}" destId="{BC6450BF-64FD-1449-B20B-5AE2F88039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0F3F2-9392-E94B-B9FF-269420EDC63D}">
      <dsp:nvSpPr>
        <dsp:cNvPr id="0" name=""/>
        <dsp:cNvSpPr/>
      </dsp:nvSpPr>
      <dsp:spPr>
        <a:xfrm>
          <a:off x="5058638" y="1406512"/>
          <a:ext cx="2705159" cy="643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666"/>
              </a:lnTo>
              <a:lnTo>
                <a:pt x="2705159" y="438666"/>
              </a:lnTo>
              <a:lnTo>
                <a:pt x="2705159" y="643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97CA1-9D9B-FA4D-9D26-10F6E3CBDB12}">
      <dsp:nvSpPr>
        <dsp:cNvPr id="0" name=""/>
        <dsp:cNvSpPr/>
      </dsp:nvSpPr>
      <dsp:spPr>
        <a:xfrm>
          <a:off x="5012918" y="1406512"/>
          <a:ext cx="91440" cy="6437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3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42CC6-5AF6-E149-B348-78F42B0D3256}">
      <dsp:nvSpPr>
        <dsp:cNvPr id="0" name=""/>
        <dsp:cNvSpPr/>
      </dsp:nvSpPr>
      <dsp:spPr>
        <a:xfrm>
          <a:off x="2353478" y="1406512"/>
          <a:ext cx="2705159" cy="643705"/>
        </a:xfrm>
        <a:custGeom>
          <a:avLst/>
          <a:gdLst/>
          <a:ahLst/>
          <a:cxnLst/>
          <a:rect l="0" t="0" r="0" b="0"/>
          <a:pathLst>
            <a:path>
              <a:moveTo>
                <a:pt x="2705159" y="0"/>
              </a:moveTo>
              <a:lnTo>
                <a:pt x="2705159" y="438666"/>
              </a:lnTo>
              <a:lnTo>
                <a:pt x="0" y="438666"/>
              </a:lnTo>
              <a:lnTo>
                <a:pt x="0" y="643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94DB6-177D-6247-8DAE-5EF9637EFA84}">
      <dsp:nvSpPr>
        <dsp:cNvPr id="0" name=""/>
        <dsp:cNvSpPr/>
      </dsp:nvSpPr>
      <dsp:spPr>
        <a:xfrm>
          <a:off x="1246822" y="1058"/>
          <a:ext cx="2213312" cy="1405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FCCFF-7DC5-664D-B28F-ED7BC15263E9}">
      <dsp:nvSpPr>
        <dsp:cNvPr id="0" name=""/>
        <dsp:cNvSpPr/>
      </dsp:nvSpPr>
      <dsp:spPr>
        <a:xfrm>
          <a:off x="1492746" y="234686"/>
          <a:ext cx="2213312" cy="1405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Damping!</a:t>
          </a:r>
        </a:p>
      </dsp:txBody>
      <dsp:txXfrm>
        <a:off x="1533910" y="275850"/>
        <a:ext cx="2130984" cy="1323125"/>
      </dsp:txXfrm>
    </dsp:sp>
    <dsp:sp modelId="{F9C9237B-5AD9-614A-9325-01C063883246}">
      <dsp:nvSpPr>
        <dsp:cNvPr id="0" name=""/>
        <dsp:cNvSpPr/>
      </dsp:nvSpPr>
      <dsp:spPr>
        <a:xfrm>
          <a:off x="3951982" y="1058"/>
          <a:ext cx="2213312" cy="1405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B3E5A-3309-B746-A6CC-99F554F32583}">
      <dsp:nvSpPr>
        <dsp:cNvPr id="0" name=""/>
        <dsp:cNvSpPr/>
      </dsp:nvSpPr>
      <dsp:spPr>
        <a:xfrm>
          <a:off x="4197905" y="234686"/>
          <a:ext cx="2213312" cy="1405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Further analysis!</a:t>
          </a:r>
        </a:p>
      </dsp:txBody>
      <dsp:txXfrm>
        <a:off x="4239069" y="275850"/>
        <a:ext cx="2130984" cy="1323125"/>
      </dsp:txXfrm>
    </dsp:sp>
    <dsp:sp modelId="{463320CF-8BCC-744E-BF34-4995A0DB137C}">
      <dsp:nvSpPr>
        <dsp:cNvPr id="0" name=""/>
        <dsp:cNvSpPr/>
      </dsp:nvSpPr>
      <dsp:spPr>
        <a:xfrm>
          <a:off x="1246822" y="2050217"/>
          <a:ext cx="2213312" cy="1405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8AF10-9ED2-1F4B-81AC-FA02C7FDFD77}">
      <dsp:nvSpPr>
        <dsp:cNvPr id="0" name=""/>
        <dsp:cNvSpPr/>
      </dsp:nvSpPr>
      <dsp:spPr>
        <a:xfrm>
          <a:off x="1492746" y="2283844"/>
          <a:ext cx="2213312" cy="1405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Rotating solutions.</a:t>
          </a:r>
        </a:p>
      </dsp:txBody>
      <dsp:txXfrm>
        <a:off x="1533910" y="2325008"/>
        <a:ext cx="2130984" cy="1323125"/>
      </dsp:txXfrm>
    </dsp:sp>
    <dsp:sp modelId="{47568532-0F46-7E4F-B1C2-0430C56B4AFA}">
      <dsp:nvSpPr>
        <dsp:cNvPr id="0" name=""/>
        <dsp:cNvSpPr/>
      </dsp:nvSpPr>
      <dsp:spPr>
        <a:xfrm>
          <a:off x="3951982" y="2050217"/>
          <a:ext cx="2213312" cy="1405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FB2B2-0FB5-F44C-B77D-8BC818598153}">
      <dsp:nvSpPr>
        <dsp:cNvPr id="0" name=""/>
        <dsp:cNvSpPr/>
      </dsp:nvSpPr>
      <dsp:spPr>
        <a:xfrm>
          <a:off x="4197905" y="2283844"/>
          <a:ext cx="2213312" cy="1405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More chaos and bifurcations, more than stable pi equilibrium.</a:t>
          </a:r>
        </a:p>
      </dsp:txBody>
      <dsp:txXfrm>
        <a:off x="4239069" y="2325008"/>
        <a:ext cx="2130984" cy="1323125"/>
      </dsp:txXfrm>
    </dsp:sp>
    <dsp:sp modelId="{962C0D08-38C7-BE4E-8E32-76973A6252DD}">
      <dsp:nvSpPr>
        <dsp:cNvPr id="0" name=""/>
        <dsp:cNvSpPr/>
      </dsp:nvSpPr>
      <dsp:spPr>
        <a:xfrm>
          <a:off x="6657141" y="2050217"/>
          <a:ext cx="2213312" cy="1405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995B7-B6B7-0A49-BD5B-96C0D20DA0D4}">
      <dsp:nvSpPr>
        <dsp:cNvPr id="0" name=""/>
        <dsp:cNvSpPr/>
      </dsp:nvSpPr>
      <dsp:spPr>
        <a:xfrm>
          <a:off x="6903065" y="2283844"/>
          <a:ext cx="2213312" cy="1405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Hamiltonian and phase-space.</a:t>
          </a:r>
        </a:p>
      </dsp:txBody>
      <dsp:txXfrm>
        <a:off x="6944229" y="2325008"/>
        <a:ext cx="2130984" cy="132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BD68C-7F1B-894B-BB7A-0692153709F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7D13A-7925-E14A-84F6-F221B9AAF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2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7D13A-7925-E14A-84F6-F221B9AAF4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1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7D13A-7925-E14A-84F6-F221B9AAF4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5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3507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49767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20146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09688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48946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35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4770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40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6628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0969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3105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32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ransition spd="med">
    <p:pull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YABmG_bto?feature=oembed" TargetMode="External"/><Relationship Id="rId4" Type="http://schemas.openxmlformats.org/officeDocument/2006/relationships/hyperlink" Target="https://www.youtube.com/watch?v=GgYABmG_bt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lver metal newtons cradle">
            <a:extLst>
              <a:ext uri="{FF2B5EF4-FFF2-40B4-BE49-F238E27FC236}">
                <a16:creationId xmlns:a16="http://schemas.microsoft.com/office/drawing/2014/main" id="{8B0D4CA1-16DF-3649-2485-D69C4D56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7184" b="331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70F4F-86C6-AD74-142B-F636893F8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</a:rPr>
              <a:t>Kapitza</a:t>
            </a:r>
            <a:r>
              <a:rPr lang="en-US" sz="6000" dirty="0">
                <a:solidFill>
                  <a:srgbClr val="FFFFFF"/>
                </a:solidFill>
              </a:rPr>
              <a:t> Pendulum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A184A-9945-5A42-D9E1-99AC83676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Neil Ghugare</a:t>
            </a:r>
          </a:p>
          <a:p>
            <a:r>
              <a:rPr lang="en-US" dirty="0">
                <a:solidFill>
                  <a:srgbClr val="FFFFFF"/>
                </a:solidFill>
              </a:rPr>
              <a:t>Physics 5300 – Autumn 2025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ight" descr="A diagram of a graph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EDB9BADA-65AC-7577-2EF4-1038285AFF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94" y="560710"/>
            <a:ext cx="9114422" cy="51268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83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3346-7754-29E9-2596-CCC59D8A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How Does the Amplitude Impact Stability?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F4D8-DE8C-913A-BAB6-EB087EBC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564" y="4490100"/>
            <a:ext cx="8298873" cy="1282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b="1" cap="all" spc="300" dirty="0"/>
              <a:t>Chaos and bifurcation analysis of the system.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2464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9D2D-C60E-5750-F3CE-E3FC6F02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Tackle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05253-D9A2-72D9-6024-5AD11C4D4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Hopf bifurcation.</a:t>
                </a:r>
              </a:p>
              <a:p>
                <a:pPr lvl="1"/>
                <a:r>
                  <a:rPr lang="en-US" dirty="0"/>
                  <a:t>Continuous scale </a:t>
                </a:r>
                <a:r>
                  <a:rPr lang="en-US" dirty="0">
                    <a:sym typeface="Wingdings" pitchFamily="2" charset="2"/>
                  </a:rPr>
                  <a:t> discrete scale.</a:t>
                </a:r>
                <a:endParaRPr lang="en-US" dirty="0"/>
              </a:p>
              <a:p>
                <a:r>
                  <a:rPr lang="en-US" dirty="0" err="1"/>
                  <a:t>Liapunov</a:t>
                </a:r>
                <a:r>
                  <a:rPr lang="en-US" dirty="0"/>
                  <a:t> exponent.</a:t>
                </a:r>
              </a:p>
              <a:p>
                <a:r>
                  <a:rPr lang="en-US" dirty="0"/>
                  <a:t>Fix the driving frequency,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05253-D9A2-72D9-6024-5AD11C4D4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88942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graph of a diagram&#10;&#10;AI-generated content may be incorrect.">
            <a:extLst>
              <a:ext uri="{FF2B5EF4-FFF2-40B4-BE49-F238E27FC236}">
                <a16:creationId xmlns:a16="http://schemas.microsoft.com/office/drawing/2014/main" id="{84E26669-41F5-EE98-431A-B80B2D507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29999" cy="6858000"/>
          </a:xfrm>
        </p:spPr>
      </p:pic>
    </p:spTree>
    <p:extLst>
      <p:ext uri="{BB962C8B-B14F-4D97-AF65-F5344CB8AC3E}">
        <p14:creationId xmlns:p14="http://schemas.microsoft.com/office/powerpoint/2010/main" val="7524825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showing a red line&#10;&#10;AI-generated content may be incorrect.">
            <a:extLst>
              <a:ext uri="{FF2B5EF4-FFF2-40B4-BE49-F238E27FC236}">
                <a16:creationId xmlns:a16="http://schemas.microsoft.com/office/drawing/2014/main" id="{150457F8-AEC0-F74C-F691-5F3B29C3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" y="-14631"/>
            <a:ext cx="11478768" cy="68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0043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four">
            <a:hlinkClick r:id="" action="ppaction://media"/>
            <a:extLst>
              <a:ext uri="{FF2B5EF4-FFF2-40B4-BE49-F238E27FC236}">
                <a16:creationId xmlns:a16="http://schemas.microsoft.com/office/drawing/2014/main" id="{FC3DE464-EE21-F5E2-9E7E-7E75A9613C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5136" y="527281"/>
            <a:ext cx="9421727" cy="52997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54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five">
            <a:hlinkClick r:id="" action="ppaction://media"/>
            <a:extLst>
              <a:ext uri="{FF2B5EF4-FFF2-40B4-BE49-F238E27FC236}">
                <a16:creationId xmlns:a16="http://schemas.microsoft.com/office/drawing/2014/main" id="{3C6EF752-AA4F-B14D-9290-12E54E4A8F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5136" y="543214"/>
            <a:ext cx="9421727" cy="52997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10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D6B5F-7F51-89A4-86BF-01F21364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8745F-6495-5995-9EF9-AF124F914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2D9AB31-8E42-D75F-A7AB-E65219B0B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B086DE-39FC-731F-30F6-432F0C58F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655E-E6DF-0D0D-173E-89CBD02DD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graph of a diagram&#10;&#10;AI-generated content may be incorrect.">
            <a:extLst>
              <a:ext uri="{FF2B5EF4-FFF2-40B4-BE49-F238E27FC236}">
                <a16:creationId xmlns:a16="http://schemas.microsoft.com/office/drawing/2014/main" id="{2445BE73-A985-003A-0E4A-21A20411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29999" cy="6858000"/>
          </a:xfrm>
        </p:spPr>
      </p:pic>
    </p:spTree>
    <p:extLst>
      <p:ext uri="{BB962C8B-B14F-4D97-AF65-F5344CB8AC3E}">
        <p14:creationId xmlns:p14="http://schemas.microsoft.com/office/powerpoint/2010/main" val="159736968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ix">
            <a:hlinkClick r:id="" action="ppaction://media"/>
            <a:extLst>
              <a:ext uri="{FF2B5EF4-FFF2-40B4-BE49-F238E27FC236}">
                <a16:creationId xmlns:a16="http://schemas.microsoft.com/office/drawing/2014/main" id="{208D1911-01BB-A1C1-8760-B0E5CEC55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4681" y="527278"/>
            <a:ext cx="9421726" cy="52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14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B8415-C56B-9F67-C8A2-57176681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 dirty="0"/>
              <a:t>Further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D2AA72-3179-D742-BA5F-170693882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40546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967412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6BA5B-5955-4EA6-5076-2D9B8FBB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History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DC07-DB0F-8DEE-A133-0DE5CF520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US" dirty="0"/>
              <a:t>Rigid pendulum with vertically-vibrating pivot point.</a:t>
            </a:r>
          </a:p>
          <a:p>
            <a:r>
              <a:rPr lang="en-US" dirty="0"/>
              <a:t>1951: Russian Nobel laureate Pyotr </a:t>
            </a:r>
            <a:r>
              <a:rPr lang="en-US" dirty="0" err="1"/>
              <a:t>Kapitza</a:t>
            </a:r>
            <a:r>
              <a:rPr lang="en-US" dirty="0"/>
              <a:t>.</a:t>
            </a:r>
          </a:p>
          <a:p>
            <a:r>
              <a:rPr lang="en-US" dirty="0"/>
              <a:t>Multiple interesting and unusual properties.</a:t>
            </a:r>
          </a:p>
        </p:txBody>
      </p:sp>
      <p:pic>
        <p:nvPicPr>
          <p:cNvPr id="5" name="Picture 4" descr="Silver metal newtons cradle">
            <a:extLst>
              <a:ext uri="{FF2B5EF4-FFF2-40B4-BE49-F238E27FC236}">
                <a16:creationId xmlns:a16="http://schemas.microsoft.com/office/drawing/2014/main" id="{70FADAC8-1145-8AED-8C8D-FFF8AD48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20" r="23983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9587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AD4F3-716C-DA3D-FF5A-1353D665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Online Media 3" descr="Kapitza Pendulum">
            <a:hlinkClick r:id="" action="ppaction://media"/>
            <a:extLst>
              <a:ext uri="{FF2B5EF4-FFF2-40B4-BE49-F238E27FC236}">
                <a16:creationId xmlns:a16="http://schemas.microsoft.com/office/drawing/2014/main" id="{85B65093-0724-B098-EF4B-E11005B4FE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3232" y="2256287"/>
            <a:ext cx="5013945" cy="37604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DBB302-CABF-A915-FF04-A05DE4854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US" dirty="0"/>
              <a:t>Video from Dynamics </a:t>
            </a:r>
            <a:r>
              <a:rPr lang="en-US" dirty="0" err="1"/>
              <a:t>Uci</a:t>
            </a:r>
            <a:r>
              <a:rPr lang="en-US" dirty="0"/>
              <a:t> on YouTube.</a:t>
            </a:r>
          </a:p>
          <a:p>
            <a:pPr lvl="1"/>
            <a:r>
              <a:rPr lang="en-US" dirty="0">
                <a:hlinkClick r:id="rId4"/>
              </a:rPr>
              <a:t>https://www.youtube.com/watch?v=GgYABmG_bto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293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99803-478D-2DE3-3F1A-A928C77A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978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8D0AF-972B-473E-3FA2-6E133975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 System</a:t>
            </a:r>
          </a:p>
        </p:txBody>
      </p:sp>
      <p:pic>
        <p:nvPicPr>
          <p:cNvPr id="7" name="Content Placeholder 6" descr="A drawing of a mechanical arm&#10;&#10;AI-generated content may be incorrect.">
            <a:extLst>
              <a:ext uri="{FF2B5EF4-FFF2-40B4-BE49-F238E27FC236}">
                <a16:creationId xmlns:a16="http://schemas.microsoft.com/office/drawing/2014/main" id="{963929A1-3F20-DA26-AA92-E49C3D0E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1" y="1920240"/>
            <a:ext cx="4343400" cy="369189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8C91A058-F8BE-BD3A-19EB-6E7FA18D4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The driving amplitude.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 The pendulum length.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: The driving frequency.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The mass of the bob.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The angle of the pendulum, with 0 being downwards, and increasing counterclockwise.</a:t>
                </a:r>
              </a:p>
              <a:p>
                <a:endParaRPr lang="en-US" dirty="0"/>
              </a:p>
              <a:p>
                <a:r>
                  <a:rPr lang="en-US" dirty="0"/>
                  <a:t>Assumptions: No drag, no dissipative forces, linear deflection.</a:t>
                </a: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8C91A058-F8BE-BD3A-19EB-6E7FA18D4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  <a:blipFill>
                <a:blip r:embed="rId3"/>
                <a:stretch>
                  <a:fillRect l="-442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9646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5BBE5-C5BE-69CD-E3A7-6518C022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379851-7D74-9D9F-7512-4DD9C0526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2449D-7F49-5E97-2605-9C6FE1FD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and </a:t>
            </a:r>
            <a:r>
              <a:rPr lang="en-US" dirty="0" err="1"/>
              <a:t>EoM</a:t>
            </a:r>
            <a:endParaRPr lang="en-US" dirty="0"/>
          </a:p>
        </p:txBody>
      </p:sp>
      <p:pic>
        <p:nvPicPr>
          <p:cNvPr id="7" name="Content Placeholder 6" descr="A drawing of a mechanical arm&#10;&#10;AI-generated content may be incorrect.">
            <a:extLst>
              <a:ext uri="{FF2B5EF4-FFF2-40B4-BE49-F238E27FC236}">
                <a16:creationId xmlns:a16="http://schemas.microsoft.com/office/drawing/2014/main" id="{496666DB-F64A-91EF-35E9-6BB70ADB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1" y="1920240"/>
            <a:ext cx="4343400" cy="369189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A4BDC6-1E54-F3E4-AB26-CBCC88933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8CA44783-038A-5C62-635D-A12337E29D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acc>
                        <m:accPr>
                          <m:chr m:val="̇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𝑚𝑔𝑙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8CA44783-038A-5C62-635D-A12337E29D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13976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21B37-7E51-5476-8E2E-B5C8CD669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32036B-EE0A-EFFC-0BA1-985579E23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62798-ED09-4631-6BD4-75A63D04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and </a:t>
            </a:r>
            <a:r>
              <a:rPr lang="en-US" dirty="0" err="1"/>
              <a:t>EoM</a:t>
            </a:r>
            <a:endParaRPr lang="en-US" dirty="0"/>
          </a:p>
        </p:txBody>
      </p:sp>
      <p:pic>
        <p:nvPicPr>
          <p:cNvPr id="7" name="Content Placeholder 6" descr="A drawing of a mechanical arm&#10;&#10;AI-generated content may be incorrect.">
            <a:extLst>
              <a:ext uri="{FF2B5EF4-FFF2-40B4-BE49-F238E27FC236}">
                <a16:creationId xmlns:a16="http://schemas.microsoft.com/office/drawing/2014/main" id="{91E9F03D-F48B-B4EF-F248-AA28B80F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1" y="1920240"/>
            <a:ext cx="4343400" cy="369189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D7DDB7-B6C3-7571-59DF-4C07BCD80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B1F7E2CA-5759-7E96-155A-95DC1E67B3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𝑚𝑔𝑙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B1F7E2CA-5759-7E96-155A-95DC1E67B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85266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AI-generated content may be incorrect.">
            <a:extLst>
              <a:ext uri="{FF2B5EF4-FFF2-40B4-BE49-F238E27FC236}">
                <a16:creationId xmlns:a16="http://schemas.microsoft.com/office/drawing/2014/main" id="{30B33173-856C-D385-89C2-EEDC46AEF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0600"/>
            <a:ext cx="12191999" cy="4876800"/>
          </a:xfrm>
        </p:spPr>
      </p:pic>
    </p:spTree>
    <p:extLst>
      <p:ext uri="{BB962C8B-B14F-4D97-AF65-F5344CB8AC3E}">
        <p14:creationId xmlns:p14="http://schemas.microsoft.com/office/powerpoint/2010/main" val="10668755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2C361-A461-AF39-4052-96BDF43A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151B9D-27BB-EFC4-9764-9C277FAC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8D329-5DB5-AA97-56E8-29724050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High-Driving, Low Amplitude Regime</a:t>
            </a:r>
          </a:p>
        </p:txBody>
      </p:sp>
      <p:pic>
        <p:nvPicPr>
          <p:cNvPr id="7" name="Content Placeholder 6" descr="A drawing of a mechanical arm&#10;&#10;AI-generated content may be incorrect.">
            <a:extLst>
              <a:ext uri="{FF2B5EF4-FFF2-40B4-BE49-F238E27FC236}">
                <a16:creationId xmlns:a16="http://schemas.microsoft.com/office/drawing/2014/main" id="{AAAD8C9A-4755-1D55-8491-C4317F66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1" y="1920240"/>
            <a:ext cx="4343400" cy="369189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9C5B17-64A5-B821-3CF2-75672548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9F050138-C422-1C48-6ABC-45FF8D792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9F050138-C422-1C48-6ABC-45FF8D792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3149" y="2633236"/>
                <a:ext cx="5737860" cy="36669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60164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05FB12-D4E0-358F-1BF3-E777C6D92D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080" y="914399"/>
                <a:ext cx="10847494" cy="1171069"/>
              </a:xfrm>
            </p:spPr>
            <p:txBody>
              <a:bodyPr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e>
                          </m:d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05FB12-D4E0-358F-1BF3-E777C6D92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080" y="914399"/>
                <a:ext cx="10847494" cy="117106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oup of graphs of a function&#10;&#10;AI-generated content may be incorrect.">
            <a:extLst>
              <a:ext uri="{FF2B5EF4-FFF2-40B4-BE49-F238E27FC236}">
                <a16:creationId xmlns:a16="http://schemas.microsoft.com/office/drawing/2014/main" id="{387E8C1C-2658-C208-6FFC-54C2F4162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2442059"/>
            <a:ext cx="5648193" cy="3388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90CFBBF-4135-CC49-340C-BFB059526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90CFBBF-4135-CC49-340C-BFB059526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5150" y="2256287"/>
                <a:ext cx="4563618" cy="3760459"/>
              </a:xfrm>
              <a:blipFill>
                <a:blip r:embed="rId4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543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755C4B-A61E-0558-DA56-C89DEE1128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080" y="914399"/>
                <a:ext cx="10847494" cy="1171069"/>
              </a:xfrm>
            </p:spPr>
            <p:txBody>
              <a:bodyPr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3400" b="1" i="1">
                              <a:latin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𝒎𝒈𝒍</m:t>
                      </m:r>
                      <m:func>
                        <m:funcPr>
                          <m:ctrlP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e>
                          </m:d>
                        </m:e>
                      </m:func>
                      <m:r>
                        <a:rPr lang="en-US" sz="3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sSup>
                            <m:sSupPr>
                              <m:ctrlPr>
                                <a:rPr lang="en-US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</m:e>
                            <m:sup>
                              <m: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func>
                        <m:funcPr>
                          <m:ctrlP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3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fName>
                        <m:e>
                          <m: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sz="3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40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755C4B-A61E-0558-DA56-C89DEE112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080" y="914399"/>
                <a:ext cx="10847494" cy="1171069"/>
              </a:xfrm>
              <a:blipFill>
                <a:blip r:embed="rId2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DC341B32-EF32-C6F9-4BCB-038F328CF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2256287"/>
            <a:ext cx="5013942" cy="376045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2A1903-CFC3-2C29-30CF-8B5A67C8C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US" dirty="0"/>
              <a:t>Effective potential for the high-driving, low-amplitude regime.</a:t>
            </a:r>
          </a:p>
          <a:p>
            <a:r>
              <a:rPr lang="en-US" dirty="0"/>
              <a:t>Derivation part of project.</a:t>
            </a:r>
          </a:p>
          <a:p>
            <a:pPr lvl="1"/>
            <a:r>
              <a:rPr lang="en-US" dirty="0"/>
              <a:t>Fast-slow decomposition of motion.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4740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341</Words>
  <Application>Microsoft Macintosh PowerPoint</Application>
  <PresentationFormat>Widescreen</PresentationFormat>
  <Paragraphs>59</Paragraphs>
  <Slides>21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Cambria Math</vt:lpstr>
      <vt:lpstr>Grandview Display</vt:lpstr>
      <vt:lpstr>Wingdings</vt:lpstr>
      <vt:lpstr>DashVTI</vt:lpstr>
      <vt:lpstr>Kapitza Pendulum Project</vt:lpstr>
      <vt:lpstr>History</vt:lpstr>
      <vt:lpstr>The System</vt:lpstr>
      <vt:lpstr>Lagrangian and EoM</vt:lpstr>
      <vt:lpstr>Lagrangian and EoM</vt:lpstr>
      <vt:lpstr>PowerPoint Presentation</vt:lpstr>
      <vt:lpstr>High-Driving, Low Amplitude Regime</vt:lpstr>
      <vt:lpstr>U(ϕ,t)=-mg(l cos⁡(ϕ)+a cos⁡(νt))</vt:lpstr>
      <vt:lpstr>U_eff (ϕ)≈-mgl cos⁡(ϕ)+(ma^2 ν^2)/4  sin^2⁡〖(ϕ)〗</vt:lpstr>
      <vt:lpstr>PowerPoint Presentation</vt:lpstr>
      <vt:lpstr>How Does the Amplitude Impact Stability?</vt:lpstr>
      <vt:lpstr>How Do We Tackle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Work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Ghugare, Neil</dc:creator>
  <cp:lastModifiedBy>Ghugare, Neil</cp:lastModifiedBy>
  <cp:revision>2</cp:revision>
  <dcterms:created xsi:type="dcterms:W3CDTF">2025-12-05T16:54:08Z</dcterms:created>
  <dcterms:modified xsi:type="dcterms:W3CDTF">2025-12-09T19:52:19Z</dcterms:modified>
</cp:coreProperties>
</file>